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77" r:id="rId4"/>
    <p:sldId id="258" r:id="rId5"/>
    <p:sldId id="259" r:id="rId6"/>
    <p:sldId id="279" r:id="rId7"/>
    <p:sldId id="260" r:id="rId8"/>
    <p:sldId id="261" r:id="rId9"/>
    <p:sldId id="262" r:id="rId10"/>
    <p:sldId id="263" r:id="rId11"/>
    <p:sldId id="264" r:id="rId12"/>
    <p:sldId id="278" r:id="rId13"/>
    <p:sldId id="266" r:id="rId14"/>
    <p:sldId id="280" r:id="rId15"/>
    <p:sldId id="267" r:id="rId16"/>
    <p:sldId id="268" r:id="rId17"/>
    <p:sldId id="271" r:id="rId18"/>
    <p:sldId id="274" r:id="rId19"/>
    <p:sldId id="272" r:id="rId20"/>
    <p:sldId id="273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DA835-226B-4ADE-BCA5-256769786934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6D059-F94E-4F6F-924F-FC239F2B1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D78DE6-BF9A-4039-A42F-7AA1C0CF8B0D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86260E-052C-406A-BB61-BA7DA419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8DE6-BF9A-4039-A42F-7AA1C0CF8B0D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260E-052C-406A-BB61-BA7DA419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8DE6-BF9A-4039-A42F-7AA1C0CF8B0D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260E-052C-406A-BB61-BA7DA419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8DE6-BF9A-4039-A42F-7AA1C0CF8B0D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260E-052C-406A-BB61-BA7DA419E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8DE6-BF9A-4039-A42F-7AA1C0CF8B0D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260E-052C-406A-BB61-BA7DA419E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8DE6-BF9A-4039-A42F-7AA1C0CF8B0D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260E-052C-406A-BB61-BA7DA419E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8DE6-BF9A-4039-A42F-7AA1C0CF8B0D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260E-052C-406A-BB61-BA7DA419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8DE6-BF9A-4039-A42F-7AA1C0CF8B0D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260E-052C-406A-BB61-BA7DA419E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8DE6-BF9A-4039-A42F-7AA1C0CF8B0D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260E-052C-406A-BB61-BA7DA419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D78DE6-BF9A-4039-A42F-7AA1C0CF8B0D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6260E-052C-406A-BB61-BA7DA419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D78DE6-BF9A-4039-A42F-7AA1C0CF8B0D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86260E-052C-406A-BB61-BA7DA419E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D78DE6-BF9A-4039-A42F-7AA1C0CF8B0D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86260E-052C-406A-BB61-BA7DA419E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hope.com/winxp.htm" TargetMode="External"/><Relationship Id="rId2" Type="http://schemas.openxmlformats.org/officeDocument/2006/relationships/hyperlink" Target="http://www.computerhope.com/comp/msoft.ht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hope.com/comp/msoft.htm" TargetMode="External"/><Relationship Id="rId2" Type="http://schemas.openxmlformats.org/officeDocument/2006/relationships/hyperlink" Target="http://www.computerhope.com/jargon/v/vista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omputerhope.com/windows7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hope.com/jargon/w/windows.htm" TargetMode="External"/><Relationship Id="rId2" Type="http://schemas.openxmlformats.org/officeDocument/2006/relationships/hyperlink" Target="http://www.computerhope.com/comp/msof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mputerhope.com/history/198090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hope.com/win3x.htm" TargetMode="External"/><Relationship Id="rId2" Type="http://schemas.openxmlformats.org/officeDocument/2006/relationships/hyperlink" Target="http://www.computerhope.com/comp/msoft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mputerhope.com/jargon/w/windows.htm" TargetMode="External"/><Relationship Id="rId4" Type="http://schemas.openxmlformats.org/officeDocument/2006/relationships/hyperlink" Target="http://www.computerhope.com/jargon/o/os2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hope.com/win3x.htm" TargetMode="External"/><Relationship Id="rId2" Type="http://schemas.openxmlformats.org/officeDocument/2006/relationships/hyperlink" Target="http://www.computerhope.com/comp/msoft.ht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hope.com/win3x.htm" TargetMode="External"/><Relationship Id="rId2" Type="http://schemas.openxmlformats.org/officeDocument/2006/relationships/hyperlink" Target="http://www.computerhope.com/comp/msoft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mputerhope.com/win95.htm" TargetMode="External"/><Relationship Id="rId4" Type="http://schemas.openxmlformats.org/officeDocument/2006/relationships/hyperlink" Target="http://www.computerhope.com/winnt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hope.com/winnt.htm" TargetMode="External"/><Relationship Id="rId2" Type="http://schemas.openxmlformats.org/officeDocument/2006/relationships/hyperlink" Target="http://www.computerhope.com/comp/msoft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mputerhope.com/win98.htm" TargetMode="External"/><Relationship Id="rId4" Type="http://schemas.openxmlformats.org/officeDocument/2006/relationships/hyperlink" Target="http://www.computerhope.com/wince.ht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mputerhope.com/winxp.htm" TargetMode="External"/><Relationship Id="rId3" Type="http://schemas.openxmlformats.org/officeDocument/2006/relationships/hyperlink" Target="http://www.computerhope.com/comp/msoft.htm" TargetMode="External"/><Relationship Id="rId7" Type="http://schemas.openxmlformats.org/officeDocument/2006/relationships/hyperlink" Target="http://www.computerhope.com/winme.htm" TargetMode="External"/><Relationship Id="rId2" Type="http://schemas.openxmlformats.org/officeDocument/2006/relationships/hyperlink" Target="http://www.computerhope.com/win98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mputerhope.com/win2000.htm" TargetMode="External"/><Relationship Id="rId5" Type="http://schemas.openxmlformats.org/officeDocument/2006/relationships/hyperlink" Target="http://www.computerhope.com/jargon/c/ces.htm" TargetMode="External"/><Relationship Id="rId4" Type="http://schemas.openxmlformats.org/officeDocument/2006/relationships/hyperlink" Target="http://www.computerhope.com/winc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010400" cy="5486399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</a:bodyPr>
          <a:lstStyle/>
          <a:p>
            <a:r>
              <a:rPr lang="en-US" sz="10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Lucida Calligraphy" pitchFamily="66" charset="0"/>
              </a:rPr>
              <a:t>Windows Operating system</a:t>
            </a:r>
            <a:endParaRPr lang="en-US" sz="10000" dirty="0">
              <a:solidFill>
                <a:schemeClr val="accent4">
                  <a:lumMod val="60000"/>
                  <a:lumOff val="40000"/>
                </a:schemeClr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Windows Server 2003 is released March 28, 2003.</a:t>
            </a:r>
          </a:p>
          <a:p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Windows XP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64-Bit Edition (Version 2003) for Itanium 2 systems is released on March 28, 2003.</a:t>
            </a:r>
          </a:p>
          <a:p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Windows XP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Media Center Edition 2003 is released on December 18, 2003.</a:t>
            </a:r>
          </a:p>
          <a:p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Windows XP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Media Center Edition 2005 is released on October 12, 2004.</a:t>
            </a:r>
          </a:p>
          <a:p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Windows XP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Professional x64 Edition is released on April 24, 2005.</a:t>
            </a:r>
          </a:p>
          <a:p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announces it's next operating system, codenamed "Longhorn" will be named Windows Vista on July 23, 2005.</a:t>
            </a:r>
            <a:endParaRPr lang="en-US" dirty="0">
              <a:solidFill>
                <a:srgbClr val="FF0000"/>
              </a:solidFill>
              <a:latin typeface="AvantGarde Md BT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95400"/>
            <a:ext cx="9144000" cy="3962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Microsoft releases 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 Windows Vista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to corporations on November 30, 2006.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Microsoft releases 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 Windows Vista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and Office 2007 to the general public January 30, 2007.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Microsoft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releases 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4"/>
              </a:rPr>
              <a:t>Windows 7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October 22, 2009.</a:t>
            </a:r>
            <a:endParaRPr lang="en-US" sz="3200" dirty="0">
              <a:solidFill>
                <a:srgbClr val="FF0000"/>
              </a:solidFill>
              <a:latin typeface="AvantGarde Md BT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041023"/>
            <a:ext cx="3657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AvantGarde Md BT" pitchFamily="34" charset="0"/>
              </a:rPr>
              <a:t>Version 1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AvantGarde Md BT" pitchFamily="34" charset="0"/>
              </a:rPr>
              <a:t>Version 2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AvantGarde Md BT" pitchFamily="34" charset="0"/>
              </a:rPr>
              <a:t>Version 3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AvantGarde Md BT" pitchFamily="34" charset="0"/>
              </a:rPr>
              <a:t>Version 3.1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AvantGarde Md BT" pitchFamily="34" charset="0"/>
              </a:rPr>
              <a:t>Version 3.11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AvantGarde Md BT" pitchFamily="34" charset="0"/>
              </a:rPr>
              <a:t>Version 3.11WfW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AvantGarde Md BT" pitchFamily="34" charset="0"/>
              </a:rPr>
              <a:t>OS/2 1.0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AvantGarde Md BT" pitchFamily="34" charset="0"/>
              </a:rPr>
              <a:t>OS/2 2.0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AvantGarde Md BT" pitchFamily="34" charset="0"/>
              </a:rPr>
              <a:t>OS/2 2.1</a:t>
            </a:r>
            <a:endParaRPr lang="en-US" sz="1600" dirty="0" smtClean="0">
              <a:solidFill>
                <a:srgbClr val="0070C0"/>
              </a:solidFill>
              <a:latin typeface="AvantGarde Md BT" pitchFamily="34" charset="0"/>
            </a:endParaRP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  <a:latin typeface="Lucida Calligraphy" pitchFamily="66" charset="0"/>
              </a:rPr>
              <a:t>Versions of Windows Operating System</a:t>
            </a:r>
            <a:endParaRPr lang="en-US" sz="3600" b="1" u="sng" dirty="0">
              <a:solidFill>
                <a:srgbClr val="FF0000"/>
              </a:solidFill>
              <a:uFill>
                <a:solidFill>
                  <a:schemeClr val="bg2">
                    <a:lumMod val="50000"/>
                  </a:schemeClr>
                </a:solidFill>
              </a:uFill>
              <a:latin typeface="Lucida Calligraphy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1371600"/>
            <a:ext cx="4267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vantGarde Md BT" pitchFamily="34" charset="0"/>
              </a:rPr>
              <a:t>NT 3.1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vantGarde Md BT" pitchFamily="34" charset="0"/>
              </a:rPr>
              <a:t>NT 3.5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vantGarde Md BT" pitchFamily="34" charset="0"/>
              </a:rPr>
              <a:t>OS/2 Warp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vantGarde Md BT" pitchFamily="34" charset="0"/>
              </a:rPr>
              <a:t>Version 95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vantGarde Md BT" pitchFamily="34" charset="0"/>
              </a:rPr>
              <a:t>NT 4.0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vantGarde Md BT" pitchFamily="34" charset="0"/>
              </a:rPr>
              <a:t>Version 98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vantGarde Md BT" pitchFamily="34" charset="0"/>
              </a:rPr>
              <a:t>Windows 2000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vantGarde Md BT" pitchFamily="34" charset="0"/>
              </a:rPr>
              <a:t>Windows XP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vantGarde Md BT" pitchFamily="34" charset="0"/>
              </a:rPr>
              <a:t>Windows XP SP 1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vantGarde Md BT" pitchFamily="34" charset="0"/>
              </a:rPr>
              <a:t>Windows XP SP 11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vantGarde Md BT" pitchFamily="34" charset="0"/>
              </a:rPr>
              <a:t>Windows Vista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vantGarde Md BT" pitchFamily="34" charset="0"/>
              </a:rPr>
              <a:t>Windows Server 2008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AvantGarde Md BT" pitchFamily="34" charset="0"/>
              </a:rPr>
              <a:t>Windows 7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9144000" cy="1107996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Advantages</a:t>
            </a:r>
            <a:endParaRPr lang="en-US" sz="6600" dirty="0"/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8839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	</a:t>
            </a:r>
            <a:r>
              <a:rPr lang="en-US" sz="4400" b="1" dirty="0" smtClean="0">
                <a:solidFill>
                  <a:srgbClr val="7030A0"/>
                </a:solidFill>
              </a:rPr>
              <a:t>Easy to Use</a:t>
            </a:r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Update</a:t>
            </a:r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   	Supporting</a:t>
            </a:r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 Gaming</a:t>
            </a:r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 Familiar</a:t>
            </a:r>
          </a:p>
        </p:txBody>
      </p:sp>
      <p:sp>
        <p:nvSpPr>
          <p:cNvPr id="6" name="Oval 5"/>
          <p:cNvSpPr/>
          <p:nvPr/>
        </p:nvSpPr>
        <p:spPr>
          <a:xfrm>
            <a:off x="2819400" y="21336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19400" y="27432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19400" y="35052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9400" y="41148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19400" y="47244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Disadvantages</a:t>
            </a:r>
            <a:endParaRPr lang="en-US" sz="6000" b="1" dirty="0"/>
          </a:p>
        </p:txBody>
      </p:sp>
      <p:sp>
        <p:nvSpPr>
          <p:cNvPr id="3" name="Rectangle 2"/>
          <p:cNvSpPr/>
          <p:nvPr/>
        </p:nvSpPr>
        <p:spPr>
          <a:xfrm>
            <a:off x="0" y="206734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Expensive</a:t>
            </a:r>
          </a:p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 Not stable</a:t>
            </a:r>
          </a:p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  Not secure</a:t>
            </a:r>
          </a:p>
        </p:txBody>
      </p:sp>
      <p:sp>
        <p:nvSpPr>
          <p:cNvPr id="4" name="Oval 3"/>
          <p:cNvSpPr/>
          <p:nvPr/>
        </p:nvSpPr>
        <p:spPr>
          <a:xfrm>
            <a:off x="2133600" y="23622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33600" y="32766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41910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1MS_101-150x150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52400" y="457200"/>
            <a:ext cx="1428750" cy="1428750"/>
          </a:xfrm>
        </p:spPr>
      </p:pic>
      <p:pic>
        <p:nvPicPr>
          <p:cNvPr id="5" name="Picture 4" descr="02MS_203-150x1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457200"/>
            <a:ext cx="1428750" cy="1428750"/>
          </a:xfrm>
          <a:prstGeom prst="rect">
            <a:avLst/>
          </a:prstGeom>
        </p:spPr>
      </p:pic>
      <p:pic>
        <p:nvPicPr>
          <p:cNvPr id="6" name="Picture 5" descr="03MS_30-150x1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3800" y="533400"/>
            <a:ext cx="1428750" cy="1428750"/>
          </a:xfrm>
          <a:prstGeom prst="rect">
            <a:avLst/>
          </a:prstGeom>
        </p:spPr>
      </p:pic>
      <p:pic>
        <p:nvPicPr>
          <p:cNvPr id="7" name="Picture 6" descr="04MS_31-150x15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0200" y="533400"/>
            <a:ext cx="1428750" cy="1428750"/>
          </a:xfrm>
          <a:prstGeom prst="rect">
            <a:avLst/>
          </a:prstGeom>
        </p:spPr>
      </p:pic>
      <p:pic>
        <p:nvPicPr>
          <p:cNvPr id="8" name="Picture 7" descr="05MS_311-150x15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91400" y="533400"/>
            <a:ext cx="1428750" cy="142875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52400" y="2133600"/>
            <a:ext cx="152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Microsoft Windows 1.01 (1985) Logo – Notice the original Microsoft logo.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828800" y="2209800"/>
            <a:ext cx="167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Microsoft Windows 2.03 (1987) Logo –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733800" y="2209800"/>
            <a:ext cx="1600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Microsoft changes their logo for an italicized and bold look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486400" y="2286000"/>
            <a:ext cx="137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Microsoft Windows 3.0 (1990) Logo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446983" y="2362200"/>
            <a:ext cx="13922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Microsoft Windows 3.1 (1992) Logo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06MS_NT_31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1428750" cy="14287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33400" y="2286000"/>
            <a:ext cx="1348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Microsoft Windows 3.11 (1993) Logo </a:t>
            </a:r>
          </a:p>
        </p:txBody>
      </p:sp>
      <p:pic>
        <p:nvPicPr>
          <p:cNvPr id="14" name="Picture 13" descr="08MS_NT_WS_40-150x1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457200"/>
            <a:ext cx="1428750" cy="142875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209800" y="2209800"/>
            <a:ext cx="13441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Microsoft Windows NT 3.1 (1993) Logo </a:t>
            </a:r>
          </a:p>
        </p:txBody>
      </p:sp>
      <p:pic>
        <p:nvPicPr>
          <p:cNvPr id="16" name="Picture 15" descr="09MS_95-150x1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533400"/>
            <a:ext cx="1428750" cy="142875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962400" y="2362200"/>
            <a:ext cx="1542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Microsoft Windows 95 (1995) Logo </a:t>
            </a:r>
          </a:p>
        </p:txBody>
      </p:sp>
      <p:pic>
        <p:nvPicPr>
          <p:cNvPr id="18" name="Picture 17" descr="10MS_98-150x15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533400"/>
            <a:ext cx="1428750" cy="142875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715000" y="2438400"/>
            <a:ext cx="1295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Microsoft Windows 98 (1998) Logo </a:t>
            </a:r>
          </a:p>
        </p:txBody>
      </p:sp>
      <p:pic>
        <p:nvPicPr>
          <p:cNvPr id="20" name="Picture 19" descr="12MS_ME-150x15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39000" y="533400"/>
            <a:ext cx="1428750" cy="142875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7315200" y="2438400"/>
            <a:ext cx="1395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Microsoft Windows ME (2000) Logo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MS_2000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1428750" cy="1428750"/>
          </a:xfrm>
          <a:prstGeom prst="rect">
            <a:avLst/>
          </a:prstGeom>
        </p:spPr>
      </p:pic>
      <p:pic>
        <p:nvPicPr>
          <p:cNvPr id="3" name="Picture 2" descr="Windows-Longhorn-1600x1200-150x1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609600"/>
            <a:ext cx="1428750" cy="1428750"/>
          </a:xfrm>
          <a:prstGeom prst="rect">
            <a:avLst/>
          </a:prstGeom>
        </p:spPr>
      </p:pic>
      <p:pic>
        <p:nvPicPr>
          <p:cNvPr id="4" name="Picture 3" descr="XXMS_2003Server-150x1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609600"/>
            <a:ext cx="1428750" cy="1428750"/>
          </a:xfrm>
          <a:prstGeom prst="rect">
            <a:avLst/>
          </a:prstGeom>
        </p:spPr>
      </p:pic>
      <p:pic>
        <p:nvPicPr>
          <p:cNvPr id="5" name="Picture 4" descr="XXMS_XP-150x15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6400" y="609600"/>
            <a:ext cx="1428750" cy="14287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" y="2133600"/>
            <a:ext cx="1600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vantGarde Md BT" pitchFamily="34" charset="0"/>
              </a:rPr>
              <a:t>Microsoft Windows 2000 Professional (2000) Logo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0" y="2362200"/>
            <a:ext cx="13375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vantGarde Md BT" pitchFamily="34" charset="0"/>
              </a:rPr>
              <a:t>Microsoft Windows XP (2001) Logo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3600" y="2362200"/>
            <a:ext cx="121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vantGarde Md BT" pitchFamily="34" charset="0"/>
              </a:rPr>
              <a:t>Microsoft Windows Longhorn Logo 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0" y="2362200"/>
            <a:ext cx="121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vantGarde Md BT" pitchFamily="34" charset="0"/>
              </a:rPr>
              <a:t>Microsoft Windows 2003 Logo </a:t>
            </a:r>
            <a:endParaRPr lang="en-US" dirty="0">
              <a:latin typeface="AvantGarde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0" y="327660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 smtClean="0">
                <a:latin typeface="AvantGarde Md BT" pitchFamily="34" charset="0"/>
                <a:cs typeface="Times New Roman" pitchFamily="18" charset="0"/>
              </a:rPr>
              <a:t>October 22, 2009</a:t>
            </a: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en-US" sz="2000" b="1" u="sng" dirty="0" smtClean="0">
                <a:latin typeface="AvantGarde Md BT" pitchFamily="34" charset="0"/>
                <a:cs typeface="Times New Roman" pitchFamily="18" charset="0"/>
              </a:rPr>
              <a:t>Windows 7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AvantGarde Md BT" pitchFamily="34" charset="0"/>
                <a:cs typeface="Times New Roman" pitchFamily="18" charset="0"/>
              </a:rPr>
              <a:t>Windows 7 is the current major release after Windows Vista and was planned for a three-year development timeframe. It was previously known by the code-names Blackcomb and Vienna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Picture 4" descr="windows7-microsof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4993" y="1143000"/>
            <a:ext cx="303220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1214827509611_Microsoft Windows Vista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" y="1295400"/>
            <a:ext cx="39102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35814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vantGarde Md BT" pitchFamily="34" charset="0"/>
              </a:rPr>
              <a:t>Qualifying for the "</a:t>
            </a:r>
            <a:r>
              <a:rPr lang="en-US" b="1" dirty="0" smtClean="0">
                <a:latin typeface="AvantGarde Md BT" pitchFamily="34" charset="0"/>
              </a:rPr>
              <a:t>Certified for Windows Vista</a:t>
            </a:r>
            <a:r>
              <a:rPr lang="en-US" dirty="0" smtClean="0">
                <a:latin typeface="AvantGarde Md BT" pitchFamily="34" charset="0"/>
              </a:rPr>
              <a:t>" program lets your customers know that your products provide a high quality Windows Vista experience. When customers see the logo displayed online and on your products, it helps them instantly recognize that your products have met a high standard of reliability, security, and compatibility</a:t>
            </a:r>
            <a:endParaRPr lang="en-US" dirty="0">
              <a:latin typeface="AvantGarde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3401" y="672406"/>
            <a:ext cx="807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or malicious program can cause corruption. </a:t>
            </a:r>
            <a: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Advantages: </a:t>
            </a:r>
            <a:b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DOAS is very lightweight and it allows direct access to most hardware. </a:t>
            </a:r>
            <a:b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It does not have the overhead of a multitasking operating system. </a:t>
            </a:r>
            <a:b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Disadvantages: </a:t>
            </a:r>
            <a:b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It is 16-bit and limited to 640k of RAM (this can be overcome with a DOS extender) </a:t>
            </a:r>
            <a:b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It runs in real mode, so a buggy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vantGarde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7030A0"/>
                </a:solidFill>
                <a:latin typeface="AvantGarde Md BT" pitchFamily="34" charset="0"/>
              </a:rPr>
              <a:t>Is a series of software operating system and graphical user interfaces produced by </a:t>
            </a:r>
            <a:r>
              <a:rPr lang="en-US" sz="3600" dirty="0" smtClean="0">
                <a:solidFill>
                  <a:srgbClr val="7030A0"/>
                </a:solidFill>
                <a:latin typeface="AvantGarde Md BT" pitchFamily="34" charset="0"/>
              </a:rPr>
              <a:t>Microsoft.</a:t>
            </a:r>
            <a:endParaRPr lang="en-US" sz="3600" dirty="0" smtClean="0">
              <a:solidFill>
                <a:srgbClr val="7030A0"/>
              </a:solidFill>
              <a:latin typeface="AvantGarde Md BT" pitchFamily="34" charset="0"/>
            </a:endParaRPr>
          </a:p>
          <a:p>
            <a:pPr>
              <a:buNone/>
            </a:pPr>
            <a:endParaRPr lang="en-US" sz="3600" dirty="0" smtClean="0">
              <a:solidFill>
                <a:srgbClr val="7030A0"/>
              </a:solidFill>
              <a:latin typeface="AvantGarde Md BT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7030A0"/>
                </a:solidFill>
                <a:latin typeface="AvantGarde Md BT" pitchFamily="34" charset="0"/>
              </a:rPr>
              <a:t>Had approximately 91% of the market share of the client operating systems for usage in the internet.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4751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Lucida Calligraphy" pitchFamily="66" charset="0"/>
              </a:rPr>
              <a:t>Windows OS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90100"/>
            <a:ext cx="2199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 rot="10800000" flipV="1">
            <a:off x="381000" y="437347"/>
            <a:ext cx="8382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Advantages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vantGarde Md BT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Light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vantGarde Md BT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easily available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vantGarde Md BT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52400" y="2362200"/>
            <a:ext cx="88392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Disadvantages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vantGarde Md BT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Its a Single User OS (One User can Work at a time)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vantGarde Md BT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Its a Single Tasking OS (One application can run at a time)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vantGarde Md BT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It does not supports Graphics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vantGarde Md BT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It does not supports Networking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vantGarde Md BT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We can only make 2GB of Maximum partition as it supports </a:t>
            </a:r>
            <a:r>
              <a:rPr lang="en-US" sz="2400" dirty="0" smtClean="0"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only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FAT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Md BT" pitchFamily="34" charset="0"/>
                <a:ea typeface="Times New Roman" pitchFamily="18" charset="0"/>
                <a:cs typeface="Times New Roman" pitchFamily="18" charset="0"/>
              </a:rPr>
              <a:t>16.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vantGarde Md BT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by Future </a:t>
            </a:r>
            <a:r>
              <a:rPr lang="en-US" dirty="0" smtClean="0"/>
              <a:t>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6600" dirty="0" smtClean="0"/>
              <a:t>           </a:t>
            </a:r>
            <a:r>
              <a:rPr lang="en-US" sz="6600" dirty="0" smtClean="0">
                <a:latin typeface="Algerian" pitchFamily="82" charset="0"/>
              </a:rPr>
              <a:t>Thank you…</a:t>
            </a:r>
            <a:endParaRPr lang="en-US" sz="66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0" y="152400"/>
            <a:ext cx="4267200" cy="5334000"/>
          </a:xfrm>
        </p:spPr>
        <p:txBody>
          <a:bodyPr>
            <a:noAutofit/>
          </a:bodyPr>
          <a:lstStyle/>
          <a:p>
            <a:r>
              <a:rPr lang="en-US" sz="40000" dirty="0" smtClean="0">
                <a:latin typeface="Lucida Blackletter" pitchFamily="2" charset="0"/>
              </a:rPr>
              <a:t>?</a:t>
            </a:r>
            <a:endParaRPr lang="en-US" sz="40000" dirty="0">
              <a:latin typeface="Lucida Blacklett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990600"/>
            <a:ext cx="81534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7030A0"/>
                </a:solidFill>
                <a:latin typeface="AvantGarde Md BT" pitchFamily="34" charset="0"/>
              </a:rPr>
              <a:t>First introduced an operating    environment named Windows in </a:t>
            </a:r>
            <a:r>
              <a:rPr lang="en-US" sz="3600" u="sng" dirty="0" smtClean="0">
                <a:solidFill>
                  <a:srgbClr val="7030A0"/>
                </a:solidFill>
                <a:latin typeface="AvantGarde Md BT" pitchFamily="34" charset="0"/>
              </a:rPr>
              <a:t>November 1985</a:t>
            </a:r>
            <a:r>
              <a:rPr lang="en-US" sz="3600" dirty="0" smtClean="0">
                <a:solidFill>
                  <a:srgbClr val="7030A0"/>
                </a:solidFill>
                <a:latin typeface="AvantGarde Md BT" pitchFamily="34" charset="0"/>
              </a:rPr>
              <a:t> as an add-on to MS-DOS in response to the 	growing interest in graphical user 	interfaces.</a:t>
            </a:r>
            <a:endParaRPr lang="en-US" sz="3600" u="sng" dirty="0">
              <a:solidFill>
                <a:srgbClr val="7030A0"/>
              </a:solidFill>
              <a:latin typeface="AvantGarde Md B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Windows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was announced November 10, 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4"/>
              </a:rPr>
              <a:t>1983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Windows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1.0 is introduced in November 20, 1985.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Windows 2.0 was released December 9, 1987.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Windows/386 or Windows 386 is introduced December 9, 1987.</a:t>
            </a:r>
            <a:endParaRPr lang="en-US" sz="3200" dirty="0">
              <a:solidFill>
                <a:srgbClr val="FF0000"/>
              </a:solidFill>
              <a:latin typeface="AvantGarde Md B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stocrat" pitchFamily="34" charset="0"/>
              </a:rPr>
              <a:t>History of Windows OS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stocrat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8839200" cy="480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Windows/286 or Windows 286 is introduced June, 1988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Windows 3.0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was released May, 22 1990. Microsoft Windows 3.0 full version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Following its decision not to develop operating systems cooperatively with IBM, 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changes the name of 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4"/>
              </a:rPr>
              <a:t>OS/2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 to 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  <a:hlinkClick r:id="rId5"/>
              </a:rPr>
              <a:t>Windows NT</a:t>
            </a:r>
            <a:r>
              <a:rPr lang="en-US" sz="3200" dirty="0" smtClean="0">
                <a:solidFill>
                  <a:srgbClr val="FF0000"/>
                </a:solidFill>
                <a:latin typeface="AvantGarde Md BT" pitchFamily="34" charset="0"/>
              </a:rPr>
              <a:t>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35082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36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Windows 3.0</a:t>
            </a:r>
            <a:r>
              <a:rPr lang="en-US" sz="3600" dirty="0" smtClean="0">
                <a:solidFill>
                  <a:srgbClr val="FF0000"/>
                </a:solidFill>
                <a:latin typeface="AvantGarde Md BT" pitchFamily="34" charset="0"/>
              </a:rPr>
              <a:t> or Windows 	3.0a with multimedia was released October, 1991.</a:t>
            </a:r>
          </a:p>
          <a:p>
            <a:endParaRPr lang="en-US" sz="3600" dirty="0" smtClean="0">
              <a:solidFill>
                <a:srgbClr val="FF0000"/>
              </a:solidFill>
              <a:latin typeface="AvantGarde Md BT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36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Windows 3.1</a:t>
            </a:r>
            <a:r>
              <a:rPr lang="en-US" sz="3600" dirty="0" smtClean="0">
                <a:solidFill>
                  <a:srgbClr val="FF0000"/>
                </a:solidFill>
                <a:latin typeface="AvantGarde Md BT" pitchFamily="34" charset="0"/>
              </a:rPr>
              <a:t> was released April, 1992 and sells more than 1 Million copies within the first two months of its release.</a:t>
            </a:r>
            <a:endParaRPr lang="en-US" sz="3600" dirty="0">
              <a:solidFill>
                <a:srgbClr val="FF0000"/>
              </a:solidFill>
              <a:latin typeface="AvantGarde Md B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04800"/>
            <a:ext cx="9144000" cy="56388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Windows for Workgroups 3.1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was released October, 1992.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4"/>
              </a:rPr>
              <a:t>Windows NT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3.1 was released July 27, 1993.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The number of licensed users of 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Windows now totals more than 25 Million.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Windows for Workgroups 3.11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was released February, 1994.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4"/>
              </a:rPr>
              <a:t>Windows NT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3.5 was released September 21, 1994.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4"/>
              </a:rPr>
              <a:t>Windows NT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3.51 was released May 30, 1995.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5"/>
              </a:rPr>
              <a:t>Windows 95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was released August 24, 1995 and sells more than 1 Million copies within 4 days.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Windows NT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4.0 was released July 29, 1996.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4"/>
              </a:rPr>
              <a:t>Windows CE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1.0 was released November, 1996.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4"/>
              </a:rPr>
              <a:t>Windows CE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2.0 was released November, 1997.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5"/>
              </a:rPr>
              <a:t>Windows 98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was released June, 1998.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4"/>
              </a:rPr>
              <a:t>Windows CE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2.1 was released July, 1998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In October of 1998 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</a:t>
            </a:r>
            <a:r>
              <a:rPr lang="en-US" sz="2800" dirty="0" smtClean="0">
                <a:solidFill>
                  <a:srgbClr val="FF0000"/>
                </a:solidFill>
                <a:latin typeface="AvantGarde Md BT" pitchFamily="34" charset="0"/>
              </a:rPr>
              <a:t> announced that future releases of Windows NT would no longer have the initials of NT and that the next edition would be Windows 2000.</a:t>
            </a:r>
            <a:endParaRPr lang="en-US" sz="2800" dirty="0">
              <a:solidFill>
                <a:srgbClr val="FF0000"/>
              </a:solidFill>
              <a:latin typeface="AvantGarde Md BT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2"/>
              </a:rPr>
              <a:t>Microsoft Windows 98 SE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(Second Edition) was released May 5, 1999.</a:t>
            </a:r>
          </a:p>
          <a:p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Microsoft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4"/>
              </a:rPr>
              <a:t>Windows CE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3.0 was released 1999.</a:t>
            </a:r>
          </a:p>
          <a:p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On January 4th at 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5"/>
              </a:rPr>
              <a:t>CES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Bill Gates announces the new version of Windows CE will be called Pocket PC.</a:t>
            </a:r>
          </a:p>
          <a:p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Microsoft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6"/>
              </a:rPr>
              <a:t>Windows 2000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was released February 17, 2000.</a:t>
            </a:r>
          </a:p>
          <a:p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Microsoft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7"/>
              </a:rPr>
              <a:t>Windows ME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(Millennium) released June 19, 2000.</a:t>
            </a:r>
          </a:p>
          <a:p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Microsoft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8"/>
              </a:rPr>
              <a:t>Windows XP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is released October 25, 2001.</a:t>
            </a:r>
          </a:p>
          <a:p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3"/>
              </a:rPr>
              <a:t>Microsoft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  <a:hlinkClick r:id="rId8"/>
              </a:rPr>
              <a:t>Windows XP</a:t>
            </a:r>
            <a:r>
              <a:rPr lang="en-US" dirty="0" smtClean="0">
                <a:solidFill>
                  <a:srgbClr val="FF0000"/>
                </a:solidFill>
                <a:latin typeface="AvantGarde Md BT" pitchFamily="34" charset="0"/>
              </a:rPr>
              <a:t> 64-Bit Edition (Version 2002) for Itanium systems is released March 28, 2003.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323</TotalTime>
  <Words>894</Words>
  <Application>Microsoft Office PowerPoint</Application>
  <PresentationFormat>On-screen Show (4:3)</PresentationFormat>
  <Paragraphs>119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Windows Operating system</vt:lpstr>
      <vt:lpstr>Slide 2</vt:lpstr>
      <vt:lpstr>Slide 3</vt:lpstr>
      <vt:lpstr>History of Windows OS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Windows by Future IT</vt:lpstr>
      <vt:lpstr>Slide 22</vt:lpstr>
    </vt:vector>
  </TitlesOfParts>
  <Company>SISC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Windows ******</dc:title>
  <dc:creator>10-0033s</dc:creator>
  <cp:lastModifiedBy>SAAD</cp:lastModifiedBy>
  <cp:revision>36</cp:revision>
  <dcterms:created xsi:type="dcterms:W3CDTF">2010-06-24T12:31:16Z</dcterms:created>
  <dcterms:modified xsi:type="dcterms:W3CDTF">2011-02-17T21:16:51Z</dcterms:modified>
</cp:coreProperties>
</file>